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embeddedFontLst>
    <p:embeddedFont>
      <p:font typeface="Calibri" panose="020F0502020204030204" pitchFamily="34" charset="0"/>
      <p:regular r:id="rId10"/>
      <p:bold r:id="rId11"/>
      <p:italic r:id="rId12"/>
      <p:boldItalic r:id="rId13"/>
    </p:embeddedFont>
    <p:embeddedFont>
      <p:font typeface="EB Garamond" panose="020B0604020202020204" pitchFamily="2" charset="0"/>
      <p:regular r:id="rId14"/>
      <p:bold r:id="rId15"/>
      <p:italic r:id="rId16"/>
      <p:boldItalic r:id="rId17"/>
    </p:embeddedFont>
    <p:embeddedFont>
      <p:font typeface="EB Garamond ExtraBold" panose="00000900000000000000" pitchFamily="2" charset="0"/>
      <p:bold r:id="rId18"/>
      <p:boldItalic r:id="rId19"/>
    </p:embeddedFont>
    <p:embeddedFont>
      <p:font typeface="EB Garamond Medium" panose="00000600000000000000" pitchFamily="2" charset="0"/>
      <p:regular r:id="rId20"/>
      <p:bold r:id="rId21"/>
      <p:italic r:id="rId22"/>
      <p:boldItalic r:id="rId23"/>
    </p:embeddedFont>
    <p:embeddedFont>
      <p:font typeface="Montserrat ExtraBold" panose="00000900000000000000" pitchFamily="2" charset="0"/>
      <p:bold r:id="rId24"/>
      <p:boldItalic r:id="rId25"/>
    </p:embeddedFont>
    <p:embeddedFont>
      <p:font typeface="Public Sans" panose="020B0604020202020204" charset="0"/>
      <p:regular r:id="rId26"/>
      <p:bold r:id="rId27"/>
      <p:italic r:id="rId28"/>
      <p:boldItalic r:id="rId29"/>
    </p:embeddedFont>
    <p:embeddedFont>
      <p:font typeface="Roboto" panose="02000000000000000000"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4" roundtripDataSignature="AMtx7mgoBr7w2w/k6FukyUV8zyuRKQ1f/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CDFE8DD-8876-4DAC-8A29-8DA13A1A0097}">
  <a:tblStyle styleId="{FCDFE8DD-8876-4DAC-8A29-8DA13A1A0097}"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1080" y="44"/>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21" Type="http://schemas.openxmlformats.org/officeDocument/2006/relationships/font" Target="fonts/font12.fntdata"/><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font" Target="fonts/font24.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font" Target="fonts/font23.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font" Target="fonts/font19.fntdata"/><Relationship Id="rId36" Type="http://schemas.openxmlformats.org/officeDocument/2006/relationships/viewProps" Target="viewProps.xml"/><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schemas.openxmlformats.org/officeDocument/2006/relationships/font" Target="fonts/font21.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1f5dca458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5" name="Google Shape;1845;g1f5dca458e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5" name="Google Shape;1855;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1f5dca458e3_0_18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2" name="Google Shape;1862;g1f5dca458e3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4" name="Google Shape;1874;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0" name="Google Shape;1880;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40" t="31"/>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864" b="4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864" b="4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07" b="4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103" b="43"/>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11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103" b="43"/>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11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41" r="40" b="82"/>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75" r="89"/>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49"/>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21" name="Google Shape;221;p241"/>
          <p:cNvPicPr preferRelativeResize="0"/>
          <p:nvPr/>
        </p:nvPicPr>
        <p:blipFill rotWithShape="1">
          <a:blip r:embed="rId2">
            <a:alphaModFix/>
          </a:blip>
          <a:srcRect l="71" r="59"/>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5" y="226006"/>
            <a:ext cx="175225" cy="4293887"/>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488023"/>
              <a:chOff x="129115" y="1196929"/>
              <a:chExt cx="175260" cy="2488023"/>
            </a:xfrm>
          </p:grpSpPr>
          <p:cxnSp>
            <p:nvCxnSpPr>
              <p:cNvPr id="24" name="Google Shape;24;p216"/>
              <p:cNvCxnSpPr/>
              <p:nvPr/>
            </p:nvCxnSpPr>
            <p:spPr>
              <a:xfrm flipH="1">
                <a:off x="214345" y="1402852"/>
                <a:ext cx="2400" cy="22821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8" name="Google Shape;28;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alphaModFix/>
          </a:blip>
          <a:srcRect t="41" r="30" b="41"/>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 name="Google Shape;4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37402"/>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37402"/>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54" r="104"/>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4901"/>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alphaModFix/>
          </a:blip>
          <a:srcRect l="51" t="46" r="26" b="10"/>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r="42"/>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4" name="Google Shape;64;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r="42"/>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307"/>
          <p:cNvPicPr preferRelativeResize="0"/>
          <p:nvPr/>
        </p:nvPicPr>
        <p:blipFill rotWithShape="1">
          <a:blip r:embed="rId3">
            <a:alphaModFix/>
          </a:blip>
          <a:srcRect t="44" r="7" b="13"/>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308"/>
          <p:cNvPicPr preferRelativeResize="0"/>
          <p:nvPr/>
        </p:nvPicPr>
        <p:blipFill rotWithShape="1">
          <a:blip r:embed="rId3">
            <a:alphaModFix/>
          </a:blip>
          <a:srcRect t="44" r="7" b="13"/>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55" r="46" b="126"/>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55" y="2640951"/>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GROCERY DELIVERY</a:t>
            </a:r>
            <a:endParaRPr dirty="0"/>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Task - 3</a:t>
            </a:r>
            <a:endParaRPr/>
          </a:p>
        </p:txBody>
      </p:sp>
      <p:pic>
        <p:nvPicPr>
          <p:cNvPr id="1834" name="Google Shape;1834;p209"/>
          <p:cNvPicPr preferRelativeResize="0"/>
          <p:nvPr/>
        </p:nvPicPr>
        <p:blipFill rotWithShape="1">
          <a:blip r:embed="rId3">
            <a:alphaModFix/>
          </a:blip>
          <a:srcRect l="-43430" t="2430" r="43429" b="-2428"/>
          <a:stretch/>
        </p:blipFill>
        <p:spPr>
          <a:xfrm>
            <a:off x="3814354" y="0"/>
            <a:ext cx="5329645"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a:solidFill>
                  <a:schemeClr val="lt2"/>
                </a:solidFill>
                <a:latin typeface="EB Garamond"/>
                <a:ea typeface="EB Garamond"/>
                <a:cs typeface="EB Garamond"/>
                <a:sym typeface="EB Garamond"/>
              </a:rPr>
              <a:t>Your Project Name</a:t>
            </a:r>
            <a:endParaRPr sz="1829">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285750" indent="-285750">
              <a:buFont typeface="EB Garamond Medium"/>
              <a:buChar char="▪"/>
            </a:pPr>
            <a:r>
              <a:rPr lang="en-US" sz="1000" b="1" dirty="0">
                <a:solidFill>
                  <a:srgbClr val="1F1F1F"/>
                </a:solidFill>
                <a:highlight>
                  <a:srgbClr val="FFFFFF"/>
                </a:highlight>
                <a:latin typeface="Roboto"/>
                <a:ea typeface="Roboto"/>
                <a:cs typeface="Roboto"/>
                <a:sym typeface="Roboto"/>
              </a:rPr>
              <a:t>The grocery delivery mobile app provides an alternative mode to order groceries and have them delivered to their doorstep. They can schedule the deliveries at their convenience and even make the payment with numerous </a:t>
            </a:r>
            <a:r>
              <a:rPr lang="en-US" sz="1000" b="1" dirty="0" err="1">
                <a:solidFill>
                  <a:srgbClr val="1F1F1F"/>
                </a:solidFill>
                <a:highlight>
                  <a:srgbClr val="FFFFFF"/>
                </a:highlight>
                <a:latin typeface="Roboto"/>
                <a:ea typeface="Roboto"/>
                <a:cs typeface="Roboto"/>
                <a:sym typeface="Roboto"/>
              </a:rPr>
              <a:t>methods</a:t>
            </a:r>
            <a:r>
              <a:rPr lang="en-US" sz="1000" b="1" dirty="0" err="1">
                <a:solidFill>
                  <a:srgbClr val="FFFFFF"/>
                </a:solidFill>
                <a:highlight>
                  <a:srgbClr val="FFFFFF"/>
                </a:highlight>
              </a:rPr>
              <a:t>T</a:t>
            </a:r>
            <a:r>
              <a:rPr lang="en-US" sz="1000" b="1" dirty="0">
                <a:solidFill>
                  <a:srgbClr val="FFFFFF"/>
                </a:solidFill>
                <a:highlight>
                  <a:srgbClr val="FFFFFF"/>
                </a:highlight>
              </a:rPr>
              <a:t> </a:t>
            </a:r>
            <a:endParaRPr lang="en-US" sz="1000" b="1" dirty="0">
              <a:highlight>
                <a:srgbClr val="FFFFFF"/>
              </a:highlight>
            </a:endParaRPr>
          </a:p>
          <a:p>
            <a:pPr marL="285750" lvl="0" indent="-285750" algn="l" rtl="0">
              <a:lnSpc>
                <a:spcPct val="100000"/>
              </a:lnSpc>
              <a:spcBef>
                <a:spcPts val="0"/>
              </a:spcBef>
              <a:spcAft>
                <a:spcPts val="0"/>
              </a:spcAft>
              <a:buClr>
                <a:schemeClr val="lt1"/>
              </a:buClr>
              <a:buSzPts val="1400"/>
              <a:buFont typeface="EB Garamond Medium"/>
              <a:buChar char="▪"/>
            </a:pPr>
            <a:endParaRPr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4432738" y="242113"/>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1057318013"/>
              </p:ext>
            </p:extLst>
          </p:nvPr>
        </p:nvGraphicFramePr>
        <p:xfrm>
          <a:off x="144700" y="2110500"/>
          <a:ext cx="4279525" cy="2803980"/>
        </p:xfrm>
        <a:graphic>
          <a:graphicData uri="http://schemas.openxmlformats.org/drawingml/2006/table">
            <a:tbl>
              <a:tblPr>
                <a:noFill/>
                <a:tableStyleId>{FCDFE8DD-8876-4DAC-8A29-8DA13A1A0097}</a:tableStyleId>
              </a:tblPr>
              <a:tblGrid>
                <a:gridCol w="1739400">
                  <a:extLst>
                    <a:ext uri="{9D8B030D-6E8A-4147-A177-3AD203B41FA5}">
                      <a16:colId xmlns:a16="http://schemas.microsoft.com/office/drawing/2014/main" val="20000"/>
                    </a:ext>
                  </a:extLst>
                </a:gridCol>
                <a:gridCol w="1725800">
                  <a:extLst>
                    <a:ext uri="{9D8B030D-6E8A-4147-A177-3AD203B41FA5}">
                      <a16:colId xmlns:a16="http://schemas.microsoft.com/office/drawing/2014/main" val="20001"/>
                    </a:ext>
                  </a:extLst>
                </a:gridCol>
                <a:gridCol w="814325">
                  <a:extLst>
                    <a:ext uri="{9D8B030D-6E8A-4147-A177-3AD203B41FA5}">
                      <a16:colId xmlns:a16="http://schemas.microsoft.com/office/drawing/2014/main" val="20002"/>
                    </a:ext>
                  </a:extLst>
                </a:gridCol>
              </a:tblGrid>
              <a:tr h="39620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C88C32"/>
                          </a:solidFill>
                        </a:rPr>
                        <a:t>LMS Username</a:t>
                      </a:r>
                      <a:endParaRPr sz="1400" b="1" u="none" strike="noStrike" cap="none">
                        <a:solidFill>
                          <a:srgbClr val="C88C3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C88C32"/>
                          </a:solidFill>
                        </a:rPr>
                        <a:t>Name </a:t>
                      </a:r>
                      <a:endParaRPr sz="1400" b="1" u="none" strike="noStrike" cap="none">
                        <a:solidFill>
                          <a:srgbClr val="C88C3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C88C32"/>
                          </a:solidFill>
                        </a:rPr>
                        <a:t>Batch </a:t>
                      </a:r>
                      <a:endParaRPr sz="1400" b="1" u="none" strike="noStrike" cap="none">
                        <a:solidFill>
                          <a:srgbClr val="C88C32"/>
                        </a:solidFill>
                      </a:endParaRPr>
                    </a:p>
                  </a:txBody>
                  <a:tcPr marL="91425" marR="91425" marT="91425" marB="91425"/>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US" sz="1200" u="none" strike="noStrike" cap="none" dirty="0">
                          <a:solidFill>
                            <a:schemeClr val="bg1"/>
                          </a:solidFill>
                        </a:rPr>
                        <a:t>au613020205005</a:t>
                      </a:r>
                      <a:endParaRPr sz="12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err="1">
                          <a:solidFill>
                            <a:schemeClr val="bg1"/>
                          </a:solidFill>
                        </a:rPr>
                        <a:t>Dharshini</a:t>
                      </a:r>
                      <a:r>
                        <a:rPr lang="en-US" sz="1400" u="none" strike="noStrike" cap="none" dirty="0">
                          <a:solidFill>
                            <a:schemeClr val="bg1"/>
                          </a:solidFill>
                        </a:rPr>
                        <a:t> R</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solidFill>
                            <a:schemeClr val="bg1"/>
                          </a:solidFill>
                        </a:rPr>
                        <a:t>CP_09</a:t>
                      </a:r>
                      <a:endParaRPr sz="1400" u="none" strike="noStrike" cap="none" dirty="0">
                        <a:solidFill>
                          <a:schemeClr val="bg1"/>
                        </a:solidFill>
                      </a:endParaRPr>
                    </a:p>
                  </a:txBody>
                  <a:tcPr marL="91425" marR="91425" marT="91425" marB="91425"/>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solidFill>
                            <a:schemeClr val="bg1"/>
                          </a:solidFill>
                        </a:rPr>
                        <a:t>au613020205018</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solidFill>
                            <a:schemeClr val="bg1"/>
                          </a:solidFill>
                        </a:rPr>
                        <a:t>Mahalakshmi G</a:t>
                      </a:r>
                      <a:endParaRPr sz="1400" u="none" strike="noStrike" cap="none" dirty="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u="none" strike="noStrike" cap="none" dirty="0">
                          <a:solidFill>
                            <a:schemeClr val="bg1"/>
                          </a:solidFill>
                        </a:rPr>
                        <a:t>CP_09</a:t>
                      </a:r>
                    </a:p>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solidFill>
                            <a:schemeClr val="bg1"/>
                          </a:solidFill>
                        </a:rPr>
                        <a:t>au613020205041</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err="1">
                          <a:solidFill>
                            <a:schemeClr val="bg1"/>
                          </a:solidFill>
                        </a:rPr>
                        <a:t>Suvetha</a:t>
                      </a:r>
                      <a:r>
                        <a:rPr lang="en-US" sz="1400" u="none" strike="noStrike" cap="none" dirty="0">
                          <a:solidFill>
                            <a:schemeClr val="bg1"/>
                          </a:solidFill>
                        </a:rPr>
                        <a:t> S</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solidFill>
                            <a:schemeClr val="bg1"/>
                          </a:solidFill>
                        </a:rPr>
                        <a:t>CP_09</a:t>
                      </a:r>
                    </a:p>
                  </a:txBody>
                  <a:tcPr marL="91425" marR="91425" marT="91425" marB="91425"/>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solidFill>
                            <a:schemeClr val="bg1"/>
                          </a:solidFill>
                        </a:rPr>
                        <a:t>au613020205046</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err="1">
                          <a:solidFill>
                            <a:schemeClr val="bg1"/>
                          </a:solidFill>
                        </a:rPr>
                        <a:t>Varshini</a:t>
                      </a:r>
                      <a:r>
                        <a:rPr lang="en-US" sz="1400" u="none" strike="noStrike" cap="none" dirty="0">
                          <a:solidFill>
                            <a:schemeClr val="bg1"/>
                          </a:solidFill>
                        </a:rPr>
                        <a:t> V</a:t>
                      </a:r>
                      <a:endParaRPr sz="1400" u="none" strike="noStrike" cap="none" dirty="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u="none" strike="noStrike" cap="none" dirty="0">
                          <a:solidFill>
                            <a:schemeClr val="bg1"/>
                          </a:solidFill>
                        </a:rPr>
                        <a:t>CP_09</a:t>
                      </a:r>
                    </a:p>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extLst>
                  <a:ext uri="{0D108BD9-81ED-4DB2-BD59-A6C34878D82A}">
                    <a16:rowId xmlns:a16="http://schemas.microsoft.com/office/drawing/2014/main" val="10004"/>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1f5dca458e3_0_0"/>
          <p:cNvSpPr txBox="1">
            <a:spLocks noGrp="1"/>
          </p:cNvSpPr>
          <p:nvPr>
            <p:ph type="body" idx="1"/>
          </p:nvPr>
        </p:nvSpPr>
        <p:spPr>
          <a:xfrm>
            <a:off x="489450" y="647046"/>
            <a:ext cx="6891900" cy="162150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500" b="1" dirty="0">
                <a:solidFill>
                  <a:srgbClr val="0B5394"/>
                </a:solidFill>
                <a:latin typeface="EB Garamond Medium"/>
                <a:ea typeface="EB Garamond Medium"/>
                <a:cs typeface="EB Garamond Medium"/>
                <a:sym typeface="EB Garamond Medium"/>
              </a:rPr>
              <a:t>Create various Front End Programs</a:t>
            </a:r>
            <a:endParaRPr sz="1500" b="1" dirty="0">
              <a:solidFill>
                <a:srgbClr val="0B5394"/>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endParaRPr sz="1500" dirty="0">
              <a:solidFill>
                <a:schemeClr val="dk1"/>
              </a:solidFill>
              <a:latin typeface="EB Garamond Medium"/>
              <a:ea typeface="EB Garamond Medium"/>
              <a:cs typeface="EB Garamond Medium"/>
              <a:sym typeface="EB Garamond Medium"/>
            </a:endParaRPr>
          </a:p>
          <a:p>
            <a:pPr marL="457200" lvl="0" indent="-323850" algn="l" rtl="0">
              <a:lnSpc>
                <a:spcPct val="107916"/>
              </a:lnSpc>
              <a:spcBef>
                <a:spcPts val="0"/>
              </a:spcBef>
              <a:spcAft>
                <a:spcPts val="0"/>
              </a:spcAft>
              <a:buClr>
                <a:schemeClr val="dk1"/>
              </a:buClr>
              <a:buSzPts val="1500"/>
              <a:buFont typeface="EB Garamond Medium"/>
              <a:buChar char="●"/>
            </a:pPr>
            <a:r>
              <a:rPr lang="en-US" sz="1500" dirty="0">
                <a:solidFill>
                  <a:schemeClr val="dk1"/>
                </a:solidFill>
                <a:latin typeface="EB Garamond Medium"/>
                <a:ea typeface="EB Garamond Medium"/>
                <a:cs typeface="EB Garamond Medium"/>
                <a:sym typeface="EB Garamond Medium"/>
              </a:rPr>
              <a:t>Draw and design a uniform front end code for “GROCERY DELIVERY”</a:t>
            </a:r>
            <a:endParaRPr sz="1500" dirty="0">
              <a:solidFill>
                <a:schemeClr val="dk1"/>
              </a:solidFill>
              <a:latin typeface="EB Garamond Medium"/>
              <a:ea typeface="EB Garamond Medium"/>
              <a:cs typeface="EB Garamond Medium"/>
              <a:sym typeface="EB Garamond Medium"/>
            </a:endParaRPr>
          </a:p>
          <a:p>
            <a:pPr marL="457200" lvl="0" indent="-323850" algn="l" rtl="0">
              <a:lnSpc>
                <a:spcPct val="107916"/>
              </a:lnSpc>
              <a:spcBef>
                <a:spcPts val="0"/>
              </a:spcBef>
              <a:spcAft>
                <a:spcPts val="0"/>
              </a:spcAft>
              <a:buClr>
                <a:schemeClr val="dk1"/>
              </a:buClr>
              <a:buSzPts val="1500"/>
              <a:buFont typeface="EB Garamond Medium"/>
              <a:buChar char="●"/>
            </a:pPr>
            <a:r>
              <a:rPr lang="en-US" sz="1500" dirty="0">
                <a:solidFill>
                  <a:schemeClr val="dk1"/>
                </a:solidFill>
                <a:latin typeface="EB Garamond Medium"/>
                <a:ea typeface="EB Garamond Medium"/>
                <a:cs typeface="EB Garamond Medium"/>
                <a:sym typeface="EB Garamond Medium"/>
              </a:rPr>
              <a:t>Draw and design a interactive front end code for “GROCERY DELIVERY”</a:t>
            </a:r>
            <a:endParaRPr sz="1500" dirty="0">
              <a:solidFill>
                <a:srgbClr val="0B5394"/>
              </a:solidFill>
              <a:latin typeface="Montserrat ExtraBold"/>
              <a:ea typeface="Montserrat ExtraBold"/>
              <a:cs typeface="Montserrat ExtraBold"/>
              <a:sym typeface="Montserrat ExtraBold"/>
            </a:endParaRPr>
          </a:p>
        </p:txBody>
      </p:sp>
      <p:sp>
        <p:nvSpPr>
          <p:cNvPr id="1848" name="Google Shape;1848;g1f5dca458e3_0_0"/>
          <p:cNvSpPr txBox="1">
            <a:spLocks noGrp="1"/>
          </p:cNvSpPr>
          <p:nvPr>
            <p:ph type="body" idx="2"/>
          </p:nvPr>
        </p:nvSpPr>
        <p:spPr>
          <a:xfrm>
            <a:off x="489450" y="3568146"/>
            <a:ext cx="7048500" cy="9531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rgbClr val="000000"/>
              </a:buClr>
              <a:buSzPts val="1100"/>
              <a:buFont typeface="EB Garamond"/>
              <a:buChar char="▪"/>
            </a:pPr>
            <a:r>
              <a:rPr lang="en-US" sz="1100" i="0" u="none" strike="noStrike" cap="none">
                <a:solidFill>
                  <a:srgbClr val="000000"/>
                </a:solidFill>
                <a:latin typeface="EB Garamond"/>
                <a:ea typeface="EB Garamond"/>
                <a:cs typeface="EB Garamond"/>
                <a:sym typeface="EB Garamond"/>
              </a:rPr>
              <a:t>Developing complicated UI using </a:t>
            </a:r>
            <a:r>
              <a:rPr lang="en-US" sz="1100">
                <a:latin typeface="EB Garamond"/>
                <a:ea typeface="EB Garamond"/>
                <a:cs typeface="EB Garamond"/>
                <a:sym typeface="EB Garamond"/>
              </a:rPr>
              <a:t>HTML</a:t>
            </a:r>
            <a:r>
              <a:rPr lang="en-US" sz="1100" i="0" u="none" strike="noStrike" cap="none">
                <a:solidFill>
                  <a:srgbClr val="000000"/>
                </a:solidFill>
                <a:latin typeface="EB Garamond"/>
                <a:ea typeface="EB Garamond"/>
                <a:cs typeface="EB Garamond"/>
                <a:sym typeface="EB Garamond"/>
              </a:rPr>
              <a:t> components</a:t>
            </a:r>
            <a:endParaRPr>
              <a:latin typeface="EB Garamond"/>
              <a:ea typeface="EB Garamond"/>
              <a:cs typeface="EB Garamond"/>
              <a:sym typeface="EB Garamond"/>
            </a:endParaRPr>
          </a:p>
          <a:p>
            <a:pPr marL="171450" marR="0" lvl="0" indent="-171450" algn="l" rtl="0">
              <a:lnSpc>
                <a:spcPct val="100000"/>
              </a:lnSpc>
              <a:spcBef>
                <a:spcPts val="0"/>
              </a:spcBef>
              <a:spcAft>
                <a:spcPts val="0"/>
              </a:spcAft>
              <a:buClr>
                <a:srgbClr val="000000"/>
              </a:buClr>
              <a:buSzPts val="1100"/>
              <a:buFont typeface="EB Garamond"/>
              <a:buChar char="▪"/>
            </a:pPr>
            <a:r>
              <a:rPr lang="en-US" sz="1100" i="0" u="none" strike="noStrike" cap="none">
                <a:solidFill>
                  <a:srgbClr val="000000"/>
                </a:solidFill>
                <a:latin typeface="EB Garamond"/>
                <a:ea typeface="EB Garamond"/>
                <a:cs typeface="EB Garamond"/>
                <a:sym typeface="EB Garamond"/>
              </a:rPr>
              <a:t>Using props drilling and context to pass variables</a:t>
            </a:r>
            <a:endParaRPr>
              <a:latin typeface="EB Garamond"/>
              <a:ea typeface="EB Garamond"/>
              <a:cs typeface="EB Garamond"/>
              <a:sym typeface="EB Garamond"/>
            </a:endParaRPr>
          </a:p>
          <a:p>
            <a:pPr marL="171450" marR="0" lvl="0" indent="-171450" algn="l" rtl="0">
              <a:lnSpc>
                <a:spcPct val="100000"/>
              </a:lnSpc>
              <a:spcBef>
                <a:spcPts val="0"/>
              </a:spcBef>
              <a:spcAft>
                <a:spcPts val="0"/>
              </a:spcAft>
              <a:buClr>
                <a:srgbClr val="000000"/>
              </a:buClr>
              <a:buSzPts val="1100"/>
              <a:buFont typeface="EB Garamond"/>
              <a:buChar char="▪"/>
            </a:pPr>
            <a:r>
              <a:rPr lang="en-US" sz="1100" i="0" u="none" strike="noStrike" cap="none">
                <a:solidFill>
                  <a:srgbClr val="000000"/>
                </a:solidFill>
                <a:latin typeface="EB Garamond"/>
                <a:ea typeface="EB Garamond"/>
                <a:cs typeface="EB Garamond"/>
                <a:sym typeface="EB Garamond"/>
              </a:rPr>
              <a:t>Getting familiar with different type of api calls</a:t>
            </a:r>
            <a:endParaRPr>
              <a:latin typeface="EB Garamond"/>
              <a:ea typeface="EB Garamond"/>
              <a:cs typeface="EB Garamond"/>
              <a:sym typeface="EB Garamond"/>
            </a:endParaRPr>
          </a:p>
          <a:p>
            <a:pPr marL="171450" marR="0" lvl="0" indent="-171450" algn="l" rtl="0">
              <a:lnSpc>
                <a:spcPct val="100000"/>
              </a:lnSpc>
              <a:spcBef>
                <a:spcPts val="0"/>
              </a:spcBef>
              <a:spcAft>
                <a:spcPts val="0"/>
              </a:spcAft>
              <a:buClr>
                <a:srgbClr val="000000"/>
              </a:buClr>
              <a:buSzPts val="1100"/>
              <a:buFont typeface="EB Garamond"/>
              <a:buChar char="▪"/>
            </a:pPr>
            <a:r>
              <a:rPr lang="en-US" sz="1100" i="0" u="none" strike="noStrike" cap="none">
                <a:solidFill>
                  <a:srgbClr val="000000"/>
                </a:solidFill>
                <a:latin typeface="EB Garamond"/>
                <a:ea typeface="EB Garamond"/>
                <a:cs typeface="EB Garamond"/>
                <a:sym typeface="EB Garamond"/>
              </a:rPr>
              <a:t>Handling different input data</a:t>
            </a:r>
            <a:endParaRPr sz="1100" i="0" u="none" strike="noStrike" cap="none">
              <a:solidFill>
                <a:srgbClr val="000000"/>
              </a:solidFill>
              <a:latin typeface="EB Garamond"/>
              <a:ea typeface="EB Garamond"/>
              <a:cs typeface="EB Garamond"/>
              <a:sym typeface="EB Garamond"/>
            </a:endParaRPr>
          </a:p>
        </p:txBody>
      </p:sp>
      <p:sp>
        <p:nvSpPr>
          <p:cNvPr id="1849" name="Google Shape;1849;g1f5dca458e3_0_0"/>
          <p:cNvSpPr txBox="1"/>
          <p:nvPr/>
        </p:nvSpPr>
        <p:spPr>
          <a:xfrm>
            <a:off x="489450" y="2539538"/>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i="0" u="none" strike="noStrike" cap="none">
                <a:solidFill>
                  <a:schemeClr val="dk1"/>
                </a:solidFill>
                <a:latin typeface="EB Garamond"/>
                <a:ea typeface="EB Garamond"/>
                <a:cs typeface="EB Garamond"/>
                <a:sym typeface="EB Garamond"/>
              </a:rPr>
              <a:t>100% Completion of the above tasks</a:t>
            </a:r>
            <a:endParaRPr>
              <a:latin typeface="EB Garamond"/>
              <a:ea typeface="EB Garamond"/>
              <a:cs typeface="EB Garamond"/>
              <a:sym typeface="EB Garamond"/>
            </a:endParaRPr>
          </a:p>
        </p:txBody>
      </p:sp>
      <p:sp>
        <p:nvSpPr>
          <p:cNvPr id="1850" name="Google Shape;1850;g1f5dca458e3_0_0"/>
          <p:cNvSpPr txBox="1"/>
          <p:nvPr/>
        </p:nvSpPr>
        <p:spPr>
          <a:xfrm>
            <a:off x="445780" y="3171964"/>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a:solidFill>
                  <a:schemeClr val="lt2"/>
                </a:solidFill>
                <a:latin typeface="EB Garamond"/>
                <a:ea typeface="EB Garamond"/>
                <a:cs typeface="EB Garamond"/>
                <a:sym typeface="EB Garamond"/>
              </a:rPr>
              <a:t>Learning outcome</a:t>
            </a:r>
            <a:endParaRPr sz="1800" b="1">
              <a:latin typeface="EB Garamond"/>
              <a:ea typeface="EB Garamond"/>
              <a:cs typeface="EB Garamond"/>
              <a:sym typeface="EB Garamond"/>
            </a:endParaRPr>
          </a:p>
        </p:txBody>
      </p:sp>
      <p:sp>
        <p:nvSpPr>
          <p:cNvPr id="1851" name="Google Shape;1851;g1f5dca458e3_0_0"/>
          <p:cNvSpPr txBox="1"/>
          <p:nvPr/>
        </p:nvSpPr>
        <p:spPr>
          <a:xfrm>
            <a:off x="445774" y="250825"/>
            <a:ext cx="38232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i="0" u="none" strike="noStrike" cap="none">
                <a:solidFill>
                  <a:srgbClr val="0B5394"/>
                </a:solidFill>
                <a:latin typeface="EB Garamond ExtraBold"/>
                <a:ea typeface="EB Garamond ExtraBold"/>
                <a:cs typeface="EB Garamond ExtraBold"/>
                <a:sym typeface="EB Garamond ExtraBold"/>
              </a:rPr>
              <a:t>Task 3 :: Frontend</a:t>
            </a:r>
            <a:r>
              <a:rPr lang="en-US" sz="1800">
                <a:solidFill>
                  <a:srgbClr val="0B5394"/>
                </a:solidFill>
                <a:latin typeface="EB Garamond ExtraBold"/>
                <a:ea typeface="EB Garamond ExtraBold"/>
                <a:cs typeface="EB Garamond ExtraBold"/>
                <a:sym typeface="EB Garamond ExtraBold"/>
              </a:rPr>
              <a:t> Creation</a:t>
            </a:r>
            <a:endParaRPr sz="1800">
              <a:solidFill>
                <a:srgbClr val="0B5394"/>
              </a:solidFill>
              <a:latin typeface="EB Garamond ExtraBold"/>
              <a:ea typeface="EB Garamond ExtraBold"/>
              <a:cs typeface="EB Garamond ExtraBold"/>
              <a:sym typeface="EB Garamond ExtraBold"/>
            </a:endParaRPr>
          </a:p>
        </p:txBody>
      </p:sp>
      <p:sp>
        <p:nvSpPr>
          <p:cNvPr id="1852" name="Google Shape;1852;g1f5dca458e3_0_0"/>
          <p:cNvSpPr txBox="1"/>
          <p:nvPr/>
        </p:nvSpPr>
        <p:spPr>
          <a:xfrm>
            <a:off x="489450" y="2220953"/>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i="0" u="none" strike="noStrike" cap="none">
                <a:solidFill>
                  <a:srgbClr val="0B5394"/>
                </a:solidFill>
                <a:latin typeface="Montserrat ExtraBold"/>
                <a:ea typeface="Montserrat ExtraBold"/>
                <a:cs typeface="Montserrat ExtraBold"/>
                <a:sym typeface="Montserrat ExtraBold"/>
              </a:rPr>
              <a:t>Evaluation Metric:</a:t>
            </a:r>
            <a:endParaRPr sz="1200" i="0" u="none" strike="noStrike" cap="none">
              <a:solidFill>
                <a:srgbClr val="0B5394"/>
              </a:solidFill>
              <a:latin typeface="Montserrat ExtraBold"/>
              <a:ea typeface="Montserrat ExtraBold"/>
              <a:cs typeface="Montserrat ExtraBold"/>
              <a:sym typeface="Montserrat Extra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sp>
        <p:nvSpPr>
          <p:cNvPr id="1857" name="Google Shape;1857;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pic>
        <p:nvPicPr>
          <p:cNvPr id="1858" name="Google Shape;1858;g2139e008f02_0_0"/>
          <p:cNvPicPr preferRelativeResize="0"/>
          <p:nvPr/>
        </p:nvPicPr>
        <p:blipFill rotWithShape="1">
          <a:blip r:embed="rId3">
            <a:alphaModFix/>
          </a:blip>
          <a:srcRect l="-65210" t="3320" r="65210" b="-3320"/>
          <a:stretch/>
        </p:blipFill>
        <p:spPr>
          <a:xfrm>
            <a:off x="-445779" y="-174172"/>
            <a:ext cx="9144000" cy="5143500"/>
          </a:xfrm>
          <a:prstGeom prst="rect">
            <a:avLst/>
          </a:prstGeom>
          <a:noFill/>
          <a:ln>
            <a:noFill/>
          </a:ln>
        </p:spPr>
      </p:pic>
      <p:sp>
        <p:nvSpPr>
          <p:cNvPr id="1859" name="Google Shape;1859;g2139e008f02_0_0"/>
          <p:cNvSpPr txBox="1"/>
          <p:nvPr/>
        </p:nvSpPr>
        <p:spPr>
          <a:xfrm>
            <a:off x="720975" y="3164872"/>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dirty="0">
              <a:solidFill>
                <a:schemeClr val="lt2"/>
              </a:solidFill>
              <a:latin typeface="EB Garamond"/>
              <a:ea typeface="EB Garamond"/>
              <a:cs typeface="EB Garamond"/>
              <a:sym typeface="EB Garamond"/>
            </a:endParaRPr>
          </a:p>
        </p:txBody>
      </p:sp>
      <p:sp>
        <p:nvSpPr>
          <p:cNvPr id="6" name="TextBox 5">
            <a:extLst>
              <a:ext uri="{FF2B5EF4-FFF2-40B4-BE49-F238E27FC236}">
                <a16:creationId xmlns:a16="http://schemas.microsoft.com/office/drawing/2014/main" id="{F3B87EE6-6377-6F8A-B8A3-11B712C228BB}"/>
              </a:ext>
            </a:extLst>
          </p:cNvPr>
          <p:cNvSpPr txBox="1"/>
          <p:nvPr/>
        </p:nvSpPr>
        <p:spPr>
          <a:xfrm>
            <a:off x="746036" y="571845"/>
            <a:ext cx="4659086" cy="2643096"/>
          </a:xfrm>
          <a:prstGeom prst="rect">
            <a:avLst/>
          </a:prstGeom>
          <a:noFill/>
        </p:spPr>
        <p:txBody>
          <a:bodyPr wrap="square">
            <a:spAutoFit/>
          </a:bodyPr>
          <a:lstStyle/>
          <a:p>
            <a:pPr marL="0" lvl="0" indent="0" algn="l" rtl="0">
              <a:lnSpc>
                <a:spcPct val="150000"/>
              </a:lnSpc>
              <a:spcBef>
                <a:spcPts val="0"/>
              </a:spcBef>
              <a:spcAft>
                <a:spcPts val="0"/>
              </a:spcAft>
              <a:buClr>
                <a:schemeClr val="dk1"/>
              </a:buClr>
              <a:buSzPts val="1100"/>
              <a:buFont typeface="Arial"/>
              <a:buNone/>
            </a:pPr>
            <a:r>
              <a:rPr lang="en-US" sz="1400" dirty="0">
                <a:solidFill>
                  <a:srgbClr val="222222"/>
                </a:solidFill>
                <a:highlight>
                  <a:srgbClr val="FFFFFF"/>
                </a:highlight>
                <a:latin typeface="Times New Roman"/>
                <a:ea typeface="Times New Roman"/>
                <a:cs typeface="Times New Roman"/>
                <a:sym typeface="Times New Roman"/>
              </a:rPr>
              <a:t>Choose a Service</a:t>
            </a:r>
          </a:p>
          <a:p>
            <a:pPr marL="0" lvl="0" indent="0" algn="l" rtl="0">
              <a:lnSpc>
                <a:spcPct val="150000"/>
              </a:lnSpc>
              <a:spcBef>
                <a:spcPts val="0"/>
              </a:spcBef>
              <a:spcAft>
                <a:spcPts val="0"/>
              </a:spcAft>
              <a:buClr>
                <a:schemeClr val="dk1"/>
              </a:buClr>
              <a:buSzPts val="1100"/>
              <a:buFont typeface="Arial"/>
              <a:buNone/>
            </a:pPr>
            <a:r>
              <a:rPr lang="en-US" sz="1400" dirty="0">
                <a:solidFill>
                  <a:srgbClr val="222222"/>
                </a:solidFill>
                <a:highlight>
                  <a:srgbClr val="FFFFFF"/>
                </a:highlight>
                <a:latin typeface="Times New Roman"/>
                <a:ea typeface="Times New Roman"/>
                <a:cs typeface="Times New Roman"/>
                <a:sym typeface="Times New Roman"/>
              </a:rPr>
              <a:t>Create an Account</a:t>
            </a:r>
          </a:p>
          <a:p>
            <a:pPr marL="0" lvl="0" indent="0" algn="l" rtl="0">
              <a:lnSpc>
                <a:spcPct val="150000"/>
              </a:lnSpc>
              <a:spcBef>
                <a:spcPts val="0"/>
              </a:spcBef>
              <a:spcAft>
                <a:spcPts val="0"/>
              </a:spcAft>
              <a:buClr>
                <a:schemeClr val="dk1"/>
              </a:buClr>
              <a:buSzPts val="1100"/>
              <a:buFont typeface="Arial"/>
              <a:buNone/>
            </a:pPr>
            <a:r>
              <a:rPr lang="en-US" sz="1400" dirty="0">
                <a:solidFill>
                  <a:srgbClr val="222222"/>
                </a:solidFill>
                <a:highlight>
                  <a:srgbClr val="FFFFFF"/>
                </a:highlight>
                <a:latin typeface="Times New Roman"/>
                <a:ea typeface="Times New Roman"/>
                <a:cs typeface="Times New Roman"/>
                <a:sym typeface="Times New Roman"/>
              </a:rPr>
              <a:t>Enter Your Address</a:t>
            </a:r>
          </a:p>
          <a:p>
            <a:pPr marL="0" lvl="0" indent="0" algn="l" rtl="0">
              <a:lnSpc>
                <a:spcPct val="150000"/>
              </a:lnSpc>
              <a:spcBef>
                <a:spcPts val="0"/>
              </a:spcBef>
              <a:spcAft>
                <a:spcPts val="0"/>
              </a:spcAft>
              <a:buClr>
                <a:schemeClr val="dk1"/>
              </a:buClr>
              <a:buSzPts val="1100"/>
              <a:buFont typeface="Arial"/>
              <a:buNone/>
            </a:pPr>
            <a:r>
              <a:rPr lang="en-US" sz="1400" dirty="0">
                <a:solidFill>
                  <a:srgbClr val="222222"/>
                </a:solidFill>
                <a:highlight>
                  <a:srgbClr val="FFFFFF"/>
                </a:highlight>
                <a:latin typeface="Times New Roman"/>
                <a:ea typeface="Times New Roman"/>
                <a:cs typeface="Times New Roman"/>
                <a:sym typeface="Times New Roman"/>
              </a:rPr>
              <a:t>Browse Products</a:t>
            </a:r>
          </a:p>
          <a:p>
            <a:pPr marL="0" lvl="0" indent="0" algn="l" rtl="0">
              <a:lnSpc>
                <a:spcPct val="150000"/>
              </a:lnSpc>
              <a:spcBef>
                <a:spcPts val="0"/>
              </a:spcBef>
              <a:spcAft>
                <a:spcPts val="0"/>
              </a:spcAft>
              <a:buClr>
                <a:schemeClr val="dk1"/>
              </a:buClr>
              <a:buSzPts val="1100"/>
              <a:buFont typeface="Arial"/>
              <a:buNone/>
            </a:pPr>
            <a:r>
              <a:rPr lang="en-US" sz="1400" dirty="0">
                <a:solidFill>
                  <a:srgbClr val="222222"/>
                </a:solidFill>
                <a:highlight>
                  <a:srgbClr val="FFFFFF"/>
                </a:highlight>
                <a:latin typeface="Times New Roman"/>
                <a:ea typeface="Times New Roman"/>
                <a:cs typeface="Times New Roman"/>
                <a:sym typeface="Times New Roman"/>
              </a:rPr>
              <a:t>Review and Edi</a:t>
            </a:r>
          </a:p>
          <a:p>
            <a:pPr marL="0" lvl="0" indent="0" algn="l" rtl="0">
              <a:lnSpc>
                <a:spcPct val="150000"/>
              </a:lnSpc>
              <a:spcBef>
                <a:spcPts val="0"/>
              </a:spcBef>
              <a:spcAft>
                <a:spcPts val="0"/>
              </a:spcAft>
              <a:buClr>
                <a:schemeClr val="dk1"/>
              </a:buClr>
              <a:buSzPts val="1100"/>
              <a:buFont typeface="Arial"/>
              <a:buNone/>
            </a:pPr>
            <a:r>
              <a:rPr lang="en-US" sz="1400" dirty="0">
                <a:solidFill>
                  <a:srgbClr val="222222"/>
                </a:solidFill>
                <a:highlight>
                  <a:srgbClr val="FFFFFF"/>
                </a:highlight>
                <a:latin typeface="Times New Roman"/>
                <a:ea typeface="Times New Roman"/>
                <a:cs typeface="Times New Roman"/>
                <a:sym typeface="Times New Roman"/>
              </a:rPr>
              <a:t>Choose Delivery Time</a:t>
            </a:r>
          </a:p>
          <a:p>
            <a:pPr marL="0" lvl="0" indent="0" algn="l" rtl="0">
              <a:lnSpc>
                <a:spcPct val="150000"/>
              </a:lnSpc>
              <a:spcBef>
                <a:spcPts val="0"/>
              </a:spcBef>
              <a:spcAft>
                <a:spcPts val="0"/>
              </a:spcAft>
              <a:buClr>
                <a:schemeClr val="dk1"/>
              </a:buClr>
              <a:buSzPts val="1100"/>
              <a:buFont typeface="Arial"/>
              <a:buNone/>
            </a:pPr>
            <a:r>
              <a:rPr lang="en-US" sz="1400" dirty="0">
                <a:solidFill>
                  <a:srgbClr val="222222"/>
                </a:solidFill>
                <a:highlight>
                  <a:srgbClr val="FFFFFF"/>
                </a:highlight>
                <a:latin typeface="Times New Roman"/>
                <a:ea typeface="Times New Roman"/>
                <a:cs typeface="Times New Roman"/>
                <a:sym typeface="Times New Roman"/>
              </a:rPr>
              <a:t>Payment</a:t>
            </a:r>
          </a:p>
          <a:p>
            <a:pPr marL="0" lvl="0" indent="0" algn="l" rtl="0">
              <a:lnSpc>
                <a:spcPct val="150000"/>
              </a:lnSpc>
              <a:spcBef>
                <a:spcPts val="0"/>
              </a:spcBef>
              <a:spcAft>
                <a:spcPts val="0"/>
              </a:spcAft>
              <a:buClr>
                <a:schemeClr val="dk1"/>
              </a:buClr>
              <a:buSzPts val="1100"/>
              <a:buFont typeface="Arial"/>
              <a:buNone/>
            </a:pPr>
            <a:r>
              <a:rPr lang="en-US" sz="1400" dirty="0">
                <a:solidFill>
                  <a:srgbClr val="222222"/>
                </a:solidFill>
                <a:highlight>
                  <a:srgbClr val="FFFFFF"/>
                </a:highlight>
                <a:latin typeface="Times New Roman"/>
                <a:ea typeface="Times New Roman"/>
                <a:cs typeface="Times New Roman"/>
                <a:sym typeface="Times New Roman"/>
              </a:rPr>
              <a:t>Place Order</a:t>
            </a:r>
            <a:endParaRPr lang="en-US" sz="2000" b="1" dirty="0">
              <a:solidFill>
                <a:schemeClr val="dk1"/>
              </a:solidFill>
              <a:latin typeface="Calibri"/>
              <a:ea typeface="Calibri"/>
              <a:cs typeface="Calibri"/>
              <a:sym typeface="Calibri"/>
            </a:endParaRPr>
          </a:p>
        </p:txBody>
      </p:sp>
      <p:sp>
        <p:nvSpPr>
          <p:cNvPr id="8" name="TextBox 7">
            <a:extLst>
              <a:ext uri="{FF2B5EF4-FFF2-40B4-BE49-F238E27FC236}">
                <a16:creationId xmlns:a16="http://schemas.microsoft.com/office/drawing/2014/main" id="{DE2C302A-3133-2E82-2F46-ABDB43DA9F51}"/>
              </a:ext>
            </a:extLst>
          </p:cNvPr>
          <p:cNvSpPr txBox="1"/>
          <p:nvPr/>
        </p:nvSpPr>
        <p:spPr>
          <a:xfrm>
            <a:off x="1217023" y="3580975"/>
            <a:ext cx="7212874" cy="738664"/>
          </a:xfrm>
          <a:prstGeom prst="rect">
            <a:avLst/>
          </a:prstGeom>
          <a:noFill/>
        </p:spPr>
        <p:txBody>
          <a:bodyPr wrap="square">
            <a:spAutoFit/>
          </a:bodyPr>
          <a:lstStyle/>
          <a:p>
            <a:pPr marL="0" lvl="0" indent="0" algn="just" rtl="0">
              <a:spcBef>
                <a:spcPts val="0"/>
              </a:spcBef>
              <a:spcAft>
                <a:spcPts val="0"/>
              </a:spcAft>
              <a:buNone/>
            </a:pPr>
            <a:r>
              <a:rPr lang="en-US" sz="1400" dirty="0">
                <a:solidFill>
                  <a:srgbClr val="1F1F1F"/>
                </a:solidFill>
                <a:highlight>
                  <a:srgbClr val="FFFFFF"/>
                </a:highlight>
                <a:latin typeface="Times New Roman"/>
                <a:ea typeface="Times New Roman"/>
                <a:cs typeface="Times New Roman"/>
                <a:sym typeface="Times New Roman"/>
              </a:rPr>
              <a:t>A grocery store is a retail shop that primarily sells food, either fresh or preserved along with significant amounts of non-food products, such as household items like soaps, detergents, hygiene products and day to day essentials</a:t>
            </a:r>
            <a:r>
              <a:rPr lang="en-US" sz="1400" dirty="0">
                <a:solidFill>
                  <a:srgbClr val="1F1F1F"/>
                </a:solidFill>
                <a:highlight>
                  <a:srgbClr val="FFFFFF"/>
                </a:highlight>
                <a:latin typeface="Roboto"/>
                <a:ea typeface="Roboto"/>
                <a:cs typeface="Roboto"/>
                <a:sym typeface="Roboto"/>
              </a:rPr>
              <a:t>.</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4" name="Google Shape;1864;g1f5dca458e3_0_1833"/>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5" name="Google Shape;1865;g1f5dca458e3_0_1833"/>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folder structure for HTML  application</a:t>
            </a:r>
            <a:endParaRPr sz="1000" b="0">
              <a:latin typeface="EB Garamond"/>
              <a:ea typeface="EB Garamond"/>
              <a:cs typeface="EB Garamond"/>
              <a:sym typeface="EB Garamond"/>
            </a:endParaRPr>
          </a:p>
        </p:txBody>
      </p:sp>
      <p:sp>
        <p:nvSpPr>
          <p:cNvPr id="1866" name="Google Shape;1866;g1f5dca458e3_0_1833"/>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Write Functions for event handling</a:t>
            </a:r>
            <a:endParaRPr sz="1000" b="0">
              <a:latin typeface="EB Garamond"/>
              <a:ea typeface="EB Garamond"/>
              <a:cs typeface="EB Garamond"/>
              <a:sym typeface="EB Garamond"/>
            </a:endParaRPr>
          </a:p>
        </p:txBody>
      </p:sp>
      <p:sp>
        <p:nvSpPr>
          <p:cNvPr id="1867" name="Google Shape;1867;g1f5dca458e3_0_1833"/>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Render Conditional components</a:t>
            </a:r>
            <a:endParaRPr sz="1000" b="0">
              <a:latin typeface="EB Garamond"/>
              <a:ea typeface="EB Garamond"/>
              <a:cs typeface="EB Garamond"/>
              <a:sym typeface="EB Garamond"/>
            </a:endParaRPr>
          </a:p>
        </p:txBody>
      </p:sp>
      <p:sp>
        <p:nvSpPr>
          <p:cNvPr id="1868" name="Google Shape;1868;g1f5dca458e3_0_1833"/>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Overall UI of the project</a:t>
            </a:r>
            <a:endParaRPr sz="1000" b="0">
              <a:latin typeface="EB Garamond"/>
              <a:ea typeface="EB Garamond"/>
              <a:cs typeface="EB Garamond"/>
              <a:sym typeface="EB Garamond"/>
            </a:endParaRPr>
          </a:p>
        </p:txBody>
      </p:sp>
      <p:sp>
        <p:nvSpPr>
          <p:cNvPr id="1869" name="Google Shape;1869;g1f5dca458e3_0_1833"/>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Handling broken links</a:t>
            </a:r>
            <a:endParaRPr sz="1000" b="0">
              <a:latin typeface="EB Garamond"/>
              <a:ea typeface="EB Garamond"/>
              <a:cs typeface="EB Garamond"/>
              <a:sym typeface="EB Garamond"/>
            </a:endParaRPr>
          </a:p>
        </p:txBody>
      </p:sp>
      <p:sp>
        <p:nvSpPr>
          <p:cNvPr id="1870" name="Google Shape;1870;g1f5dca458e3_0_1833"/>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Optimizing render cycle</a:t>
            </a:r>
            <a:endParaRPr sz="1000" b="0">
              <a:latin typeface="EB Garamond"/>
              <a:ea typeface="EB Garamond"/>
              <a:cs typeface="EB Garamond"/>
              <a:sym typeface="EB Garamond"/>
            </a:endParaRPr>
          </a:p>
        </p:txBody>
      </p:sp>
      <p:sp>
        <p:nvSpPr>
          <p:cNvPr id="1871" name="Google Shape;1871;g1f5dca458e3_0_1833"/>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a:ea typeface="EB Garamond"/>
                <a:cs typeface="EB Garamond"/>
                <a:sym typeface="EB Garamond"/>
              </a:rPr>
              <a:t>Assessment Parameter</a:t>
            </a:r>
            <a:endParaRPr sz="2400" b="1">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5"/>
        <p:cNvGrpSpPr/>
        <p:nvPr/>
      </p:nvGrpSpPr>
      <p:grpSpPr>
        <a:xfrm>
          <a:off x="0" y="0"/>
          <a:ext cx="0" cy="0"/>
          <a:chOff x="0" y="0"/>
          <a:chExt cx="0" cy="0"/>
        </a:xfrm>
      </p:grpSpPr>
      <p:sp>
        <p:nvSpPr>
          <p:cNvPr id="1876" name="Google Shape;1876;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3" name="Text Placeholder 2">
            <a:extLst>
              <a:ext uri="{FF2B5EF4-FFF2-40B4-BE49-F238E27FC236}">
                <a16:creationId xmlns:a16="http://schemas.microsoft.com/office/drawing/2014/main" id="{4603A7E0-0DC6-D76A-2ACB-609B85A7ACA1}"/>
              </a:ext>
            </a:extLst>
          </p:cNvPr>
          <p:cNvSpPr>
            <a:spLocks noGrp="1"/>
          </p:cNvSpPr>
          <p:nvPr>
            <p:ph type="body" idx="2"/>
          </p:nvPr>
        </p:nvSpPr>
        <p:spPr>
          <a:xfrm>
            <a:off x="3500847" y="1996884"/>
            <a:ext cx="3301108" cy="449263"/>
          </a:xfrm>
        </p:spPr>
        <p:txBody>
          <a:bodyPr>
            <a:normAutofit fontScale="92500" lnSpcReduction="10000"/>
          </a:bodyPr>
          <a:lstStyle/>
          <a:p>
            <a:r>
              <a:rPr lang="en-US"/>
              <a:t>https://github.com/Varshiniv09/Grocery-delivery.git</a:t>
            </a:r>
            <a:endParaRPr lang="en-US" dirty="0"/>
          </a:p>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pic>
        <p:nvPicPr>
          <p:cNvPr id="1882" name="Google Shape;1882;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254</Words>
  <Application>Microsoft Office PowerPoint</Application>
  <PresentationFormat>On-screen Show (16:9)</PresentationFormat>
  <Paragraphs>52</Paragraphs>
  <Slides>7</Slides>
  <Notes>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vt:i4>
      </vt:variant>
    </vt:vector>
  </HeadingPairs>
  <TitlesOfParts>
    <vt:vector size="19" baseType="lpstr">
      <vt:lpstr>Roboto</vt:lpstr>
      <vt:lpstr>Noto Sans Symbols</vt:lpstr>
      <vt:lpstr>EB Garamond Medium</vt:lpstr>
      <vt:lpstr>Public Sans</vt:lpstr>
      <vt:lpstr>Montserrat ExtraBold</vt:lpstr>
      <vt:lpstr>Calibri</vt:lpstr>
      <vt:lpstr>EB Garamond</vt:lpstr>
      <vt:lpstr>EB Garamond ExtraBold</vt:lpstr>
      <vt:lpstr>Times New Roman</vt:lpstr>
      <vt:lpstr>arial</vt:lpstr>
      <vt:lpstr>arial</vt:lpstr>
      <vt:lpstr>Simple Light</vt:lpstr>
      <vt:lpstr>PowerPoint Presentation</vt:lpstr>
      <vt:lpstr>Your Project Name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harini narayanan</cp:lastModifiedBy>
  <cp:revision>1</cp:revision>
  <dcterms:created xsi:type="dcterms:W3CDTF">2020-08-13T11:21:46Z</dcterms:created>
  <dcterms:modified xsi:type="dcterms:W3CDTF">2023-11-21T13:56:08Z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5279963</vt:lpwstr>
  </property>
  <property fmtid="{D5CDD505-2E9C-101B-9397-08002B2CF9AE}" pid="3" name="NXPowerLiteSettings">
    <vt:lpwstr>F7000400038000</vt:lpwstr>
  </property>
  <property fmtid="{D5CDD505-2E9C-101B-9397-08002B2CF9AE}" pid="4" name="NXPowerLiteVersion">
    <vt:lpwstr>S10.0.0</vt:lpwstr>
  </property>
</Properties>
</file>